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9966"/>
    <a:srgbClr val="059F05"/>
    <a:srgbClr val="66FF33"/>
    <a:srgbClr val="0000FF"/>
    <a:srgbClr val="CC0099"/>
    <a:srgbClr val="CC6600"/>
    <a:srgbClr val="FF6600"/>
    <a:srgbClr val="8C34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110" d="100"/>
          <a:sy n="110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A5D10D-A34D-407C-B143-EB4A22111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084" y="2126974"/>
            <a:ext cx="9238816" cy="3012289"/>
          </a:xfrm>
        </p:spPr>
        <p:txBody>
          <a:bodyPr/>
          <a:lstStyle/>
          <a:p>
            <a:r>
              <a:rPr lang="ru-RU" sz="5400" b="1" dirty="0">
                <a:solidFill>
                  <a:srgbClr val="9E1445"/>
                </a:solidFill>
              </a:rPr>
              <a:t>Программа </a:t>
            </a:r>
            <a:br>
              <a:rPr lang="ru-RU" sz="5400" b="1" dirty="0">
                <a:solidFill>
                  <a:srgbClr val="9E1445"/>
                </a:solidFill>
              </a:rPr>
            </a:br>
            <a:r>
              <a:rPr lang="ru-RU" sz="5400" b="1" dirty="0">
                <a:solidFill>
                  <a:srgbClr val="9E1445"/>
                </a:solidFill>
              </a:rPr>
              <a:t>работы Клуба молодых семей «Союз сердец» </a:t>
            </a:r>
            <a:br>
              <a:rPr lang="ru-RU" sz="5400" b="1" dirty="0">
                <a:solidFill>
                  <a:srgbClr val="9E1445"/>
                </a:solidFill>
              </a:rPr>
            </a:br>
            <a:r>
              <a:rPr lang="ru-RU" sz="5400" b="1" dirty="0">
                <a:solidFill>
                  <a:srgbClr val="9E1445"/>
                </a:solidFill>
              </a:rPr>
              <a:t>на 2020-2022 </a:t>
            </a:r>
            <a:r>
              <a:rPr lang="ru-RU" sz="5400" b="1" dirty="0" err="1">
                <a:solidFill>
                  <a:srgbClr val="9E1445"/>
                </a:solidFill>
              </a:rPr>
              <a:t>гг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47B4688-A204-47FB-889C-75E52C925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399722"/>
            <a:ext cx="9070848" cy="73954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>
                <a:solidFill>
                  <a:srgbClr val="800000"/>
                </a:solidFill>
              </a:rPr>
              <a:t>Выполнили: </a:t>
            </a:r>
          </a:p>
          <a:p>
            <a:pPr algn="l"/>
            <a:r>
              <a:rPr lang="ru-RU" b="1" dirty="0">
                <a:solidFill>
                  <a:srgbClr val="800000"/>
                </a:solidFill>
              </a:rPr>
              <a:t>ст. воспитатель Махнева Т.Б.</a:t>
            </a:r>
          </a:p>
          <a:p>
            <a:pPr algn="l"/>
            <a:r>
              <a:rPr lang="ru-RU" b="1" dirty="0">
                <a:solidFill>
                  <a:srgbClr val="800000"/>
                </a:solidFill>
              </a:rPr>
              <a:t>Воспитатель старшей группы «Почемучки» Мартемьянова Ю.М.</a:t>
            </a:r>
          </a:p>
        </p:txBody>
      </p:sp>
    </p:spTree>
    <p:extLst>
      <p:ext uri="{BB962C8B-B14F-4D97-AF65-F5344CB8AC3E}">
        <p14:creationId xmlns:p14="http://schemas.microsoft.com/office/powerpoint/2010/main" val="64156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EE044F-3144-416D-8183-978DD15F1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4365" y="1417982"/>
            <a:ext cx="5446644" cy="4081669"/>
          </a:xfrm>
        </p:spPr>
        <p:txBody>
          <a:bodyPr/>
          <a:lstStyle/>
          <a:p>
            <a:pPr algn="r"/>
            <a:r>
              <a:rPr lang="ru-RU" sz="2000" b="1" u="sng" dirty="0">
                <a:solidFill>
                  <a:srgbClr val="059F05"/>
                </a:solidFill>
              </a:rPr>
              <a:t>май 2021 года</a:t>
            </a:r>
            <a:r>
              <a:rPr lang="ru-RU" sz="2000" b="1" dirty="0">
                <a:solidFill>
                  <a:srgbClr val="059F05"/>
                </a:solidFill>
              </a:rPr>
              <a:t>. </a:t>
            </a:r>
          </a:p>
          <a:p>
            <a:pPr algn="r"/>
            <a:r>
              <a:rPr lang="ru-RU" sz="2000" b="1" dirty="0">
                <a:solidFill>
                  <a:srgbClr val="059F05"/>
                </a:solidFill>
              </a:rPr>
              <a:t>«На здоровье»</a:t>
            </a:r>
          </a:p>
          <a:p>
            <a:r>
              <a:rPr lang="ru-RU" sz="1800" b="1" dirty="0">
                <a:solidFill>
                  <a:srgbClr val="059F05"/>
                </a:solidFill>
              </a:rPr>
              <a:t>Целительная кукла "Здоровье" делается только из льняных ниток, так как считается, что лён своими природными свойствами очень экологичен и забирая болезнь на себя, помогает человеку поправиться. Эта кукла ничем не украшается и не терпит суеты, а напротив, делать её надо, стараясь максимально пребывать в состоянии благости, сконцентрировавшись помыслами о больном человеке, для которого это делается.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05F2BE4-F152-4715-9208-66696618C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64" y="397266"/>
            <a:ext cx="5240166" cy="61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5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0D2CE44-2598-4E12-925D-25DC4AFB2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9618" y="1406769"/>
            <a:ext cx="4894853" cy="4121834"/>
          </a:xfrm>
        </p:spPr>
        <p:txBody>
          <a:bodyPr/>
          <a:lstStyle/>
          <a:p>
            <a:pPr algn="r"/>
            <a:r>
              <a:rPr lang="ru-RU" sz="2000" b="1" u="sng" dirty="0">
                <a:solidFill>
                  <a:srgbClr val="FF0000"/>
                </a:solidFill>
              </a:rPr>
              <a:t>сентябрь 2021 года </a:t>
            </a:r>
          </a:p>
          <a:p>
            <a:pPr algn="r"/>
            <a:r>
              <a:rPr lang="ru-RU" sz="2000" b="1" u="sng" dirty="0">
                <a:solidFill>
                  <a:srgbClr val="FF0000"/>
                </a:solidFill>
              </a:rPr>
              <a:t>Божье Око</a:t>
            </a:r>
          </a:p>
          <a:p>
            <a:r>
              <a:rPr lang="ru-RU" sz="2000" dirty="0">
                <a:solidFill>
                  <a:srgbClr val="FF0000"/>
                </a:solidFill>
              </a:rPr>
              <a:t>Это самая древняя </a:t>
            </a:r>
            <a:r>
              <a:rPr lang="ru-RU" sz="2000" dirty="0" err="1">
                <a:solidFill>
                  <a:srgbClr val="FF0000"/>
                </a:solidFill>
              </a:rPr>
              <a:t>обережная</a:t>
            </a:r>
            <a:r>
              <a:rPr lang="ru-RU" sz="2000" dirty="0">
                <a:solidFill>
                  <a:srgbClr val="FF0000"/>
                </a:solidFill>
              </a:rPr>
              <a:t> кукла наших предков - Око Бога, или Божье Око.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Крестообразная композиция выражает идею распространения сил добра или охраняющих сил на все четыре стороны света" (А.Б. Рыбаков, "Язычество древней Руси")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915D3B-B99F-4C25-8628-393FC3905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" y="133280"/>
            <a:ext cx="4894853" cy="65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42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DB1BB85-3876-42ED-9B82-ACFEA658A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7588" y="1364566"/>
            <a:ext cx="5316884" cy="4023360"/>
          </a:xfrm>
        </p:spPr>
        <p:txBody>
          <a:bodyPr>
            <a:normAutofit/>
          </a:bodyPr>
          <a:lstStyle/>
          <a:p>
            <a:pPr algn="r"/>
            <a:r>
              <a:rPr lang="ru-RU" sz="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октябрь 2021 года. </a:t>
            </a:r>
          </a:p>
          <a:p>
            <a:pPr algn="r"/>
            <a:r>
              <a:rPr lang="ru-RU" sz="2000" b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Десятиручка</a:t>
            </a:r>
            <a:endParaRPr lang="ru-RU" sz="20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sz="1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Десятиручка</a:t>
            </a: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- это обрядовая многорукая кукла  Куколка предназначалась для помощи девушкам, готовящим свое приданое, и женщинам в разных делах, таких как ткачество, шитье, вышивка, вязание и т.д. Традиционно после изготовления она почти сразу же сжигалась. Можно повесить куколку на видное место в комнате, где женщина проводит время в работе.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9A63920-4877-42B7-B27E-41A7B9F53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95" y="769510"/>
            <a:ext cx="5337804" cy="551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713FACC-16B8-4A5E-A8B3-1A8420F67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0640" y="1406769"/>
            <a:ext cx="5513832" cy="4051496"/>
          </a:xfrm>
        </p:spPr>
        <p:txBody>
          <a:bodyPr/>
          <a:lstStyle/>
          <a:p>
            <a:pPr algn="r"/>
            <a:r>
              <a:rPr lang="ru-RU" sz="2000" b="1" u="sng" dirty="0">
                <a:solidFill>
                  <a:srgbClr val="C00000"/>
                </a:solidFill>
              </a:rPr>
              <a:t>ноябрь 2021 года. </a:t>
            </a:r>
          </a:p>
          <a:p>
            <a:pPr algn="r"/>
            <a:r>
              <a:rPr lang="ru-RU" sz="2000" b="1" u="sng" dirty="0">
                <a:solidFill>
                  <a:srgbClr val="C00000"/>
                </a:solidFill>
              </a:rPr>
              <a:t>Толстушка </a:t>
            </a:r>
            <a:r>
              <a:rPr lang="ru-RU" sz="2000" b="1" u="sng" dirty="0" err="1">
                <a:solidFill>
                  <a:srgbClr val="C00000"/>
                </a:solidFill>
              </a:rPr>
              <a:t>Костромушка</a:t>
            </a:r>
            <a:endParaRPr lang="ru-RU" sz="2000" b="1" u="sng" dirty="0">
              <a:solidFill>
                <a:srgbClr val="C00000"/>
              </a:solidFill>
            </a:endParaRPr>
          </a:p>
          <a:p>
            <a:pPr algn="r"/>
            <a:r>
              <a:rPr lang="ru-RU" sz="1800" dirty="0">
                <a:solidFill>
                  <a:srgbClr val="C00000"/>
                </a:solidFill>
              </a:rPr>
              <a:t>Толстушку </a:t>
            </a:r>
            <a:r>
              <a:rPr lang="ru-RU" sz="1800" dirty="0" err="1">
                <a:solidFill>
                  <a:srgbClr val="C00000"/>
                </a:solidFill>
              </a:rPr>
              <a:t>Костромушку</a:t>
            </a:r>
            <a:r>
              <a:rPr lang="ru-RU" sz="1800" dirty="0">
                <a:solidFill>
                  <a:srgbClr val="C00000"/>
                </a:solidFill>
              </a:rPr>
              <a:t> называли Женской сутью, она оберег от одиночества. Если в течение года после замужества женщина не беременела - делали куколку и выставляли её на видное, со стороны дверей, место. </a:t>
            </a:r>
          </a:p>
          <a:p>
            <a:pPr algn="r"/>
            <a:r>
              <a:rPr lang="ru-RU" sz="1800" dirty="0">
                <a:solidFill>
                  <a:srgbClr val="C00000"/>
                </a:solidFill>
              </a:rPr>
              <a:t>Шила её родственница по женской линии: сестра, крестная, мать или бабушка. Когда в доме появлялся ребенок, куклу уносили на женскую половину и прятали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2523232-FCD0-4646-8672-45FA2869F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91" y="75078"/>
            <a:ext cx="4734949" cy="670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0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F77D19B-69A8-4A47-A793-CDEBF118A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350497"/>
            <a:ext cx="4538472" cy="4107767"/>
          </a:xfrm>
        </p:spPr>
        <p:txBody>
          <a:bodyPr/>
          <a:lstStyle/>
          <a:p>
            <a:pPr algn="r"/>
            <a:r>
              <a:rPr lang="ru-RU" sz="2000" b="1" u="sng" dirty="0">
                <a:solidFill>
                  <a:srgbClr val="CC0099"/>
                </a:solidFill>
              </a:rPr>
              <a:t>декабрь 2021 года. </a:t>
            </a:r>
          </a:p>
          <a:p>
            <a:pPr algn="r"/>
            <a:r>
              <a:rPr lang="ru-RU" sz="2000" b="1" u="sng" dirty="0">
                <a:solidFill>
                  <a:srgbClr val="CC0099"/>
                </a:solidFill>
              </a:rPr>
              <a:t>Кубышка-Травница</a:t>
            </a:r>
          </a:p>
          <a:p>
            <a:pPr algn="r"/>
            <a:r>
              <a:rPr lang="ru-RU" sz="1800" dirty="0">
                <a:solidFill>
                  <a:srgbClr val="CC0099"/>
                </a:solidFill>
              </a:rPr>
              <a:t>Эта кукла наполнена душистой лекарственной травой. Куколку необходимо помять в руках, пошевелить, и по комнате разнесется травяной дух, который отгонит духов болезни</a:t>
            </a:r>
            <a:r>
              <a:rPr lang="ru-RU" sz="1800" dirty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F36E215-7055-493F-A6F4-89F6A0CD8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94" y="146048"/>
            <a:ext cx="4538472" cy="65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14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3FAAF89-1380-4FE5-AA03-84E376852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364566"/>
            <a:ext cx="4538472" cy="4107766"/>
          </a:xfrm>
        </p:spPr>
        <p:txBody>
          <a:bodyPr>
            <a:normAutofit/>
          </a:bodyPr>
          <a:lstStyle/>
          <a:p>
            <a:pPr algn="r"/>
            <a:r>
              <a:rPr lang="ru-RU" sz="2000" b="1" u="sng" dirty="0">
                <a:solidFill>
                  <a:srgbClr val="0000FF"/>
                </a:solidFill>
              </a:rPr>
              <a:t>январь 2022 года.  </a:t>
            </a:r>
          </a:p>
          <a:p>
            <a:pPr algn="r"/>
            <a:r>
              <a:rPr lang="ru-RU" sz="2000" b="1" u="sng" dirty="0">
                <a:solidFill>
                  <a:srgbClr val="0000FF"/>
                </a:solidFill>
              </a:rPr>
              <a:t>Рождественский ангел</a:t>
            </a:r>
          </a:p>
          <a:p>
            <a:pPr algn="r"/>
            <a:r>
              <a:rPr lang="ru-RU" sz="1800" dirty="0">
                <a:solidFill>
                  <a:srgbClr val="0000FF"/>
                </a:solidFill>
              </a:rPr>
              <a:t>Традиционно эта кукла делалась из тонкой белой натуральной ткани.</a:t>
            </a:r>
          </a:p>
          <a:p>
            <a:pPr algn="r"/>
            <a:r>
              <a:rPr lang="ru-RU" sz="1800" dirty="0">
                <a:solidFill>
                  <a:srgbClr val="0000FF"/>
                </a:solidFill>
              </a:rPr>
              <a:t> В идеале, народная кукла изготавливается без ножниц и иголки.</a:t>
            </a:r>
          </a:p>
          <a:p>
            <a:pPr algn="r"/>
            <a:r>
              <a:rPr lang="ru-RU" sz="1800" dirty="0">
                <a:solidFill>
                  <a:srgbClr val="0000FF"/>
                </a:solidFill>
              </a:rPr>
              <a:t> Замечательна эта кукла простотой, быстротой, и </a:t>
            </a:r>
            <a:r>
              <a:rPr lang="ru-RU" sz="1800" dirty="0" err="1">
                <a:solidFill>
                  <a:srgbClr val="0000FF"/>
                </a:solidFill>
              </a:rPr>
              <a:t>дешевостью</a:t>
            </a:r>
            <a:r>
              <a:rPr lang="ru-RU" sz="1800" dirty="0">
                <a:solidFill>
                  <a:srgbClr val="0000FF"/>
                </a:solidFill>
              </a:rPr>
              <a:t> изготовления, при всем при этом, она достаточно нарядна и празднична.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A9FA381-EC27-47B3-B9EA-0C90B3202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4" y="548502"/>
            <a:ext cx="5842920" cy="589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1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ABA4234-E0BB-4084-8829-44711DB1D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6234" y="1406769"/>
            <a:ext cx="5598238" cy="3981157"/>
          </a:xfrm>
        </p:spPr>
        <p:txBody>
          <a:bodyPr>
            <a:normAutofit fontScale="92500"/>
          </a:bodyPr>
          <a:lstStyle/>
          <a:p>
            <a:pPr algn="r"/>
            <a:r>
              <a:rPr lang="ru-RU" sz="2000" b="1" u="sng" dirty="0">
                <a:solidFill>
                  <a:srgbClr val="66FF33"/>
                </a:solidFill>
              </a:rPr>
              <a:t>февраль 2022 года. </a:t>
            </a:r>
          </a:p>
          <a:p>
            <a:pPr algn="r"/>
            <a:r>
              <a:rPr lang="ru-RU" sz="2000" b="1" u="sng" dirty="0" err="1">
                <a:solidFill>
                  <a:srgbClr val="66FF33"/>
                </a:solidFill>
              </a:rPr>
              <a:t>Зернушка</a:t>
            </a:r>
            <a:r>
              <a:rPr lang="ru-RU" sz="2000" b="1" u="sng" dirty="0">
                <a:solidFill>
                  <a:srgbClr val="66FF33"/>
                </a:solidFill>
              </a:rPr>
              <a:t> (</a:t>
            </a:r>
            <a:r>
              <a:rPr lang="ru-RU" sz="2000" b="1" u="sng" dirty="0" err="1">
                <a:solidFill>
                  <a:srgbClr val="66FF33"/>
                </a:solidFill>
              </a:rPr>
              <a:t>Крупеничка</a:t>
            </a:r>
            <a:r>
              <a:rPr lang="ru-RU" sz="2000" b="1" u="sng" dirty="0">
                <a:solidFill>
                  <a:srgbClr val="66FF33"/>
                </a:solidFill>
              </a:rPr>
              <a:t>)</a:t>
            </a:r>
          </a:p>
          <a:p>
            <a:r>
              <a:rPr lang="ru-RU" sz="1800" dirty="0">
                <a:solidFill>
                  <a:srgbClr val="059F05"/>
                </a:solidFill>
              </a:rPr>
              <a:t>Простая на внешний вид куколка - </a:t>
            </a:r>
            <a:r>
              <a:rPr lang="ru-RU" sz="1800" dirty="0" err="1">
                <a:solidFill>
                  <a:srgbClr val="059F05"/>
                </a:solidFill>
              </a:rPr>
              <a:t>зернушка</a:t>
            </a:r>
            <a:r>
              <a:rPr lang="ru-RU" sz="1800" dirty="0">
                <a:solidFill>
                  <a:srgbClr val="059F05"/>
                </a:solidFill>
              </a:rPr>
              <a:t>, но изготовленная с большой любовью, имеет глубокий символический смысл. </a:t>
            </a:r>
          </a:p>
          <a:p>
            <a:r>
              <a:rPr lang="ru-RU" sz="1800" dirty="0">
                <a:solidFill>
                  <a:srgbClr val="059F05"/>
                </a:solidFill>
              </a:rPr>
              <a:t>Ее обычно дарили на Коляду, Рождество и иногда на праздники, связанные с урожаем. </a:t>
            </a:r>
          </a:p>
          <a:p>
            <a:r>
              <a:rPr lang="ru-RU" sz="1800" dirty="0">
                <a:solidFill>
                  <a:srgbClr val="059F05"/>
                </a:solidFill>
              </a:rPr>
              <a:t>Кукла обязательно наполнялась зерном.</a:t>
            </a:r>
          </a:p>
          <a:p>
            <a:r>
              <a:rPr lang="ru-RU" sz="1800" dirty="0">
                <a:solidFill>
                  <a:srgbClr val="059F05"/>
                </a:solidFill>
              </a:rPr>
              <a:t>На Руси каша долгое время была основным видом питания, </a:t>
            </a:r>
          </a:p>
          <a:p>
            <a:r>
              <a:rPr lang="ru-RU" sz="1800" dirty="0">
                <a:solidFill>
                  <a:srgbClr val="059F05"/>
                </a:solidFill>
              </a:rPr>
              <a:t>Коли именно земля дает урожай - родит, значит, то и образ, дающий этот урожай, женский.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29D4CB3-ECE7-4CE9-A702-2D49559650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037" y="129273"/>
            <a:ext cx="4333166" cy="65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49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84EDA6A-F939-4101-A0C9-648DE8E2B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392702"/>
            <a:ext cx="4538472" cy="402336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b="1" u="sng" dirty="0">
                <a:solidFill>
                  <a:srgbClr val="D60093"/>
                </a:solidFill>
              </a:rPr>
              <a:t>март 2022 года</a:t>
            </a:r>
          </a:p>
          <a:p>
            <a:pPr algn="r"/>
            <a:r>
              <a:rPr lang="ru-RU" sz="2000" b="1" u="sng" dirty="0">
                <a:solidFill>
                  <a:srgbClr val="D60093"/>
                </a:solidFill>
              </a:rPr>
              <a:t> Филипповка</a:t>
            </a:r>
          </a:p>
          <a:p>
            <a:r>
              <a:rPr lang="ru-RU" sz="1800" dirty="0">
                <a:solidFill>
                  <a:srgbClr val="D60093"/>
                </a:solidFill>
              </a:rPr>
              <a:t>Её дарили хозяйке для помощи во всех делах. Это обрядовая кукла, и делали её   на Филиппов день, 27 ноября, отдавая дань непростому женскому труду.</a:t>
            </a:r>
          </a:p>
          <a:p>
            <a:r>
              <a:rPr lang="ru-RU" sz="1800" dirty="0">
                <a:solidFill>
                  <a:srgbClr val="D60093"/>
                </a:solidFill>
              </a:rPr>
              <a:t>Кукла Филипповка - </a:t>
            </a:r>
            <a:r>
              <a:rPr lang="ru-RU" sz="1800" dirty="0" err="1">
                <a:solidFill>
                  <a:srgbClr val="D60093"/>
                </a:solidFill>
              </a:rPr>
              <a:t>шестирукий</a:t>
            </a:r>
            <a:r>
              <a:rPr lang="ru-RU" sz="1800" dirty="0">
                <a:solidFill>
                  <a:srgbClr val="D60093"/>
                </a:solidFill>
              </a:rPr>
              <a:t> оберег, кукла рукодельниц. Считалось, что он оберегает женские руки от усталости, травм, а также облегчает и скрашивает женский труд и превращает его в удовольствие.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C5F7F42-77CF-482E-A969-A01ACDFFE2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189397"/>
            <a:ext cx="5913120" cy="647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7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46A3B91-247D-4C31-A6A4-499799E40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1822" y="1392701"/>
            <a:ext cx="4852650" cy="4149969"/>
          </a:xfrm>
        </p:spPr>
        <p:txBody>
          <a:bodyPr/>
          <a:lstStyle/>
          <a:p>
            <a:pPr algn="r"/>
            <a:r>
              <a:rPr lang="ru-RU" sz="2000" b="1" u="sng" dirty="0">
                <a:solidFill>
                  <a:srgbClr val="FF9966"/>
                </a:solidFill>
              </a:rPr>
              <a:t>апрель 2022 года.</a:t>
            </a:r>
          </a:p>
          <a:p>
            <a:pPr algn="r"/>
            <a:r>
              <a:rPr lang="ru-RU" sz="2000" b="1" u="sng" dirty="0">
                <a:solidFill>
                  <a:srgbClr val="FF9966"/>
                </a:solidFill>
              </a:rPr>
              <a:t> Кукла Коза</a:t>
            </a:r>
          </a:p>
          <a:p>
            <a:r>
              <a:rPr lang="ru-RU" sz="1800" dirty="0">
                <a:solidFill>
                  <a:srgbClr val="FF9966"/>
                </a:solidFill>
              </a:rPr>
              <a:t>Традиционно Коза символизирует богатство, обильный урожай, здоровье, жизнеспособность. А так же прекрасный образ новогоднего праздника и веселья. Куклу Козу делают на Святки, когда празднуют переход к новому году, и она помогает заложить образы новой жизни, в которой сбываются наши желания.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D81B19C-0BDF-41FC-BAFB-E12FA8E741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76" b="-869"/>
          <a:stretch/>
        </p:blipFill>
        <p:spPr>
          <a:xfrm>
            <a:off x="414747" y="132324"/>
            <a:ext cx="4673764" cy="659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33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E018231-6C18-4B03-A9CE-23C3A3D14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9649" y="1237957"/>
            <a:ext cx="9041775" cy="4403188"/>
          </a:xfrm>
        </p:spPr>
        <p:txBody>
          <a:bodyPr/>
          <a:lstStyle/>
          <a:p>
            <a:pPr algn="l"/>
            <a:endParaRPr lang="ru-RU" sz="2400" b="1" u="sng" dirty="0">
              <a:solidFill>
                <a:srgbClr val="D60093"/>
              </a:solidFill>
            </a:endParaRPr>
          </a:p>
          <a:p>
            <a:pPr algn="l"/>
            <a:endParaRPr lang="ru-RU" sz="2400" b="1" u="sng">
              <a:solidFill>
                <a:srgbClr val="D60093"/>
              </a:solidFill>
            </a:endParaRPr>
          </a:p>
          <a:p>
            <a:pPr algn="l"/>
            <a:r>
              <a:rPr lang="ru-RU" sz="2400" b="1" u="sng">
                <a:solidFill>
                  <a:srgbClr val="D60093"/>
                </a:solidFill>
              </a:rPr>
              <a:t>Ожидаемые </a:t>
            </a:r>
            <a:r>
              <a:rPr lang="ru-RU" sz="2400" b="1" u="sng" dirty="0">
                <a:solidFill>
                  <a:srgbClr val="D60093"/>
                </a:solidFill>
              </a:rPr>
              <a:t>результаты.</a:t>
            </a:r>
          </a:p>
          <a:p>
            <a:pPr algn="l"/>
            <a:r>
              <a:rPr lang="ru-RU" sz="2400" dirty="0">
                <a:solidFill>
                  <a:srgbClr val="D60093"/>
                </a:solidFill>
              </a:rPr>
              <a:t>Дети узнают историю происхождения народной куклы.</a:t>
            </a:r>
          </a:p>
          <a:p>
            <a:pPr algn="l"/>
            <a:r>
              <a:rPr lang="ru-RU" sz="2400" dirty="0">
                <a:solidFill>
                  <a:srgbClr val="D60093"/>
                </a:solidFill>
              </a:rPr>
              <a:t>Дети научатся делать с помощью взрослых простейшие народные куклы.</a:t>
            </a:r>
          </a:p>
          <a:p>
            <a:pPr algn="l"/>
            <a:r>
              <a:rPr lang="ru-RU" sz="2400" dirty="0">
                <a:solidFill>
                  <a:srgbClr val="D60093"/>
                </a:solidFill>
              </a:rPr>
              <a:t>Создание в группе мини - музея «Народная русская кукла».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7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1D33E4-9C19-4684-8B4B-AD0D460D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«Из всех существующих в мире загадок тайна куклы – самая загадочная; без понимания сущности куклы невозможно понять и человека»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М.Е. Салтыков - Щедрин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8EC9787-C555-4936-AFA1-59D5FFEA0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9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585882-EDD3-423E-8F3E-0D51266A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175937"/>
            <a:ext cx="9070848" cy="2506125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Цель работы нашего семейного клуба</a:t>
            </a:r>
            <a:r>
              <a:rPr lang="ru-RU" sz="2400" dirty="0">
                <a:solidFill>
                  <a:srgbClr val="9E1445"/>
                </a:solidFill>
              </a:rPr>
              <a:t>:</a:t>
            </a:r>
            <a:br>
              <a:rPr lang="ru-RU" sz="2400" dirty="0">
                <a:solidFill>
                  <a:srgbClr val="9E1445"/>
                </a:solidFill>
              </a:rPr>
            </a:br>
            <a:r>
              <a:rPr lang="ru-RU" sz="2400" b="1" i="1" dirty="0">
                <a:solidFill>
                  <a:srgbClr val="9E1445"/>
                </a:solidFill>
              </a:rPr>
              <a:t>Познакомить дошкольников с русской народной куклой, её происхождением и способами изготовления. Повысить компетентность родителей и построить эффективное взаимодействие с семьями воспитанников в целях полноценного развития каждого ребенка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49FCDAF-808F-46B7-9A46-F8F0C8483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7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08D03B-31B0-4725-842C-E09B40BA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175937"/>
            <a:ext cx="9070848" cy="3363471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Задачи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•</a:t>
            </a:r>
            <a:r>
              <a:rPr lang="ru-RU" sz="2000" b="1" dirty="0">
                <a:solidFill>
                  <a:srgbClr val="800000"/>
                </a:solidFill>
              </a:rPr>
              <a:t>Познакомить детей с историей возникновения народной куклы. </a:t>
            </a:r>
            <a:br>
              <a:rPr lang="ru-RU" sz="2000" b="1" dirty="0">
                <a:solidFill>
                  <a:srgbClr val="800000"/>
                </a:solidFill>
              </a:rPr>
            </a:br>
            <a:r>
              <a:rPr lang="ru-RU" sz="2000" b="1" dirty="0">
                <a:solidFill>
                  <a:srgbClr val="800000"/>
                </a:solidFill>
              </a:rPr>
              <a:t>•Способствовать проявлению и развитию у детей творческих способностей, опираясь на богатые традиции русского народа.</a:t>
            </a:r>
            <a:br>
              <a:rPr lang="ru-RU" sz="2000" b="1" dirty="0">
                <a:solidFill>
                  <a:srgbClr val="800000"/>
                </a:solidFill>
              </a:rPr>
            </a:br>
            <a:r>
              <a:rPr lang="ru-RU" sz="2000" b="1" dirty="0">
                <a:solidFill>
                  <a:srgbClr val="800000"/>
                </a:solidFill>
              </a:rPr>
              <a:t>•Содействовать общению родителей с ребенком </a:t>
            </a:r>
            <a:br>
              <a:rPr lang="ru-RU" sz="2000" b="1" dirty="0">
                <a:solidFill>
                  <a:srgbClr val="800000"/>
                </a:solidFill>
              </a:rPr>
            </a:br>
            <a:r>
              <a:rPr lang="ru-RU" sz="2000" b="1" dirty="0">
                <a:solidFill>
                  <a:srgbClr val="800000"/>
                </a:solidFill>
              </a:rPr>
              <a:t>•Учить проявлять фантазию и творчество.</a:t>
            </a:r>
            <a:br>
              <a:rPr lang="ru-RU" sz="2000" b="1" dirty="0">
                <a:solidFill>
                  <a:srgbClr val="800000"/>
                </a:solidFill>
              </a:rPr>
            </a:br>
            <a:r>
              <a:rPr lang="ru-RU" sz="2000" b="1" dirty="0">
                <a:solidFill>
                  <a:srgbClr val="800000"/>
                </a:solidFill>
              </a:rPr>
              <a:t>•Воспитывать у детей интерес к народной кукле. </a:t>
            </a:r>
            <a:br>
              <a:rPr lang="ru-RU" sz="2000" b="1" dirty="0">
                <a:solidFill>
                  <a:srgbClr val="800000"/>
                </a:solidFill>
              </a:rPr>
            </a:br>
            <a:r>
              <a:rPr lang="ru-RU" sz="2000" b="1" dirty="0">
                <a:solidFill>
                  <a:srgbClr val="800000"/>
                </a:solidFill>
              </a:rPr>
              <a:t>•Научить детей совместно с родителями делать куклу своими руками.</a:t>
            </a:r>
            <a:br>
              <a:rPr lang="ru-RU" sz="2000" b="1" dirty="0">
                <a:solidFill>
                  <a:srgbClr val="800000"/>
                </a:solidFill>
              </a:rPr>
            </a:br>
            <a:r>
              <a:rPr lang="ru-RU" sz="2000" b="1" dirty="0">
                <a:solidFill>
                  <a:srgbClr val="800000"/>
                </a:solidFill>
              </a:rPr>
              <a:t>•Показать связь между всеми видами народного творчества, народными промыслами, русским фольклором.</a:t>
            </a:r>
            <a:br>
              <a:rPr lang="ru-RU" sz="2000" b="1" dirty="0">
                <a:solidFill>
                  <a:srgbClr val="800000"/>
                </a:solidFill>
              </a:rPr>
            </a:br>
            <a:r>
              <a:rPr lang="ru-RU" sz="2000" b="1" dirty="0">
                <a:solidFill>
                  <a:srgbClr val="800000"/>
                </a:solidFill>
              </a:rPr>
              <a:t>•Развивать воображение, художественный вкус, моторику рук.</a:t>
            </a:r>
            <a:br>
              <a:rPr lang="ru-RU" sz="2000" b="1" dirty="0">
                <a:solidFill>
                  <a:srgbClr val="800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724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FC16780-CC92-4DBA-9DC8-23CDE66217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183" y="2136536"/>
            <a:ext cx="9071634" cy="25849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8577D87-89ED-4F4B-B5FB-B761B39708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183" y="2136536"/>
            <a:ext cx="9071634" cy="2584928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566603-4D96-431C-9C51-4CAB5843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3624" y="2027583"/>
            <a:ext cx="9070848" cy="341906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	Жизнь в условиях постоянных ограничений вносит в работу свои коррективы, поэтому встречаться все вместе часто мы не можем. В связи с чем предлагаем в 2021 году организовать работу семейного клуба в режиме виртуальной мастерской народной куклы</a:t>
            </a:r>
          </a:p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	Как любое действо, изготовление тряпичных народных кукол часто опиралось на различного рода важные даты или праздники. Именно поэтому существует календарь изготовления народной тряпичной куклы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04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23E4518-9EE0-467C-82FF-122DDD8ED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7286" y="1298714"/>
            <a:ext cx="6042992" cy="4267199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январь 2021 года</a:t>
            </a:r>
          </a:p>
          <a:p>
            <a:pPr algn="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Спиридон – Солнцеворот</a:t>
            </a:r>
          </a:p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Солнце дает нам богатство, успех в любых начинаниях, высокое положение в обществе, жизнерадостность и энергичность.</a:t>
            </a:r>
          </a:p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Спиридон - Солнцеворот наделяет своего хозяина способностью «выруливать» из различных ситуаций, проявляя при этом солнечные качества: ответственность, честность, благородство и щедрость.</a:t>
            </a:r>
          </a:p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Задумали важное дело — сделайте сначала Спиридона. Эта куколка подойдет любому мужчине или подростку. Его обладатель будет держать свою судьбу в своих руках, и сам станет управлять событиями в своей жизни.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2E7B10E-B861-4ED5-86F6-1F9E2D3513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22" y="238539"/>
            <a:ext cx="4673663" cy="63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9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D4BA41-E322-4F7A-8CD6-A37BAC2F3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096" y="1417983"/>
            <a:ext cx="5618921" cy="408166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000" b="1" u="sng" dirty="0">
                <a:solidFill>
                  <a:srgbClr val="C00000"/>
                </a:solidFill>
              </a:rPr>
              <a:t>февраль 2021 года  </a:t>
            </a:r>
          </a:p>
          <a:p>
            <a:pPr algn="r"/>
            <a:r>
              <a:rPr lang="ru-RU" sz="2000" b="1" u="sng" dirty="0">
                <a:solidFill>
                  <a:srgbClr val="C00000"/>
                </a:solidFill>
              </a:rPr>
              <a:t>Крестец</a:t>
            </a:r>
          </a:p>
          <a:p>
            <a:endParaRPr lang="ru-RU" dirty="0"/>
          </a:p>
          <a:p>
            <a:pPr algn="r"/>
            <a:r>
              <a:rPr lang="ru-RU" sz="1800" b="1" dirty="0">
                <a:solidFill>
                  <a:srgbClr val="8C3466"/>
                </a:solidFill>
              </a:rPr>
              <a:t>Чтобы при священном омовении 19 января злые силы ненароком не вселились в кого-нибудь, изготавливали куклу-заместителя (Крестец) и втыкали в снег на краю проруби. Для привлечения внимания духов к крестовине привязывали ленточки, в обряде ряжения участвовали в основном мужчины и молодые парни, поэтому кукла Крестец символизировала мужчину. В некоторых губерниях куколку Крестец окунали в прорубь. Девушки при изготовлении куклы Крестец загадывали желания и повязывали ленточки или ниточки на березовые ветки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9C336F3-E9FE-4B95-A75F-93E4708E4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2" y="231284"/>
            <a:ext cx="5165048" cy="64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47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F80E63A-EC17-4BAD-B905-15FDA630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4576" y="1378226"/>
            <a:ext cx="5096399" cy="4161183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b="1" u="sng" dirty="0">
                <a:solidFill>
                  <a:srgbClr val="FF6600"/>
                </a:solidFill>
              </a:rPr>
              <a:t>март.2021 года </a:t>
            </a:r>
          </a:p>
          <a:p>
            <a:pPr algn="r"/>
            <a:r>
              <a:rPr lang="ru-RU" sz="2000" b="1" dirty="0">
                <a:solidFill>
                  <a:srgbClr val="FF6600"/>
                </a:solidFill>
              </a:rPr>
              <a:t>зайчик – на - пальчик</a:t>
            </a:r>
          </a:p>
          <a:p>
            <a:pPr algn="r"/>
            <a:r>
              <a:rPr lang="ru-RU" sz="1800" b="1" dirty="0">
                <a:solidFill>
                  <a:srgbClr val="FF6600"/>
                </a:solidFill>
              </a:rPr>
              <a:t>Зайчика на пальчик делали детям с трех лет, чтобы они имели друга, собеседника. </a:t>
            </a:r>
          </a:p>
          <a:p>
            <a:pPr algn="r"/>
            <a:r>
              <a:rPr lang="ru-RU" sz="1800" b="1" dirty="0">
                <a:solidFill>
                  <a:srgbClr val="FF6600"/>
                </a:solidFill>
              </a:rPr>
              <a:t>Зайчик одевается на пальчик и всегда рядом с тобой.</a:t>
            </a:r>
          </a:p>
          <a:p>
            <a:pPr algn="r"/>
            <a:r>
              <a:rPr lang="ru-RU" sz="1800" b="1" dirty="0">
                <a:solidFill>
                  <a:srgbClr val="FF6600"/>
                </a:solidFill>
              </a:rPr>
              <a:t> Эту игрушку раньше родители давали детям, когда уходили из дома. </a:t>
            </a:r>
          </a:p>
          <a:p>
            <a:pPr algn="r"/>
            <a:r>
              <a:rPr lang="ru-RU" sz="1800" b="1" dirty="0">
                <a:solidFill>
                  <a:srgbClr val="FF6600"/>
                </a:solidFill>
              </a:rPr>
              <a:t>Это и друг и оберег. Дети очень отзывчивы и в любимой игрушке видят родственную душу, открываются и разговаривают как с живым человеком.</a:t>
            </a:r>
          </a:p>
          <a:p>
            <a:pPr algn="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841662A-7108-478B-BEAA-D922D16B5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69" y="692425"/>
            <a:ext cx="5452872" cy="577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0A25485-427A-4602-97B6-17476BB86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4122" y="1351722"/>
            <a:ext cx="5393636" cy="4161182"/>
          </a:xfrm>
        </p:spPr>
        <p:txBody>
          <a:bodyPr>
            <a:normAutofit/>
          </a:bodyPr>
          <a:lstStyle/>
          <a:p>
            <a:pPr algn="r"/>
            <a:r>
              <a:rPr lang="ru-RU" sz="2000" b="1" u="sng" dirty="0">
                <a:solidFill>
                  <a:srgbClr val="CC6600"/>
                </a:solidFill>
              </a:rPr>
              <a:t>апрель 2021 года</a:t>
            </a:r>
            <a:r>
              <a:rPr lang="ru-RU" sz="1800" b="1" dirty="0">
                <a:solidFill>
                  <a:srgbClr val="CC6600"/>
                </a:solidFill>
              </a:rPr>
              <a:t>. </a:t>
            </a:r>
          </a:p>
          <a:p>
            <a:pPr algn="r"/>
            <a:r>
              <a:rPr lang="ru-RU" sz="1800" b="1" dirty="0">
                <a:solidFill>
                  <a:srgbClr val="CC6600"/>
                </a:solidFill>
              </a:rPr>
              <a:t>Долюшка (Куколка на счастье)</a:t>
            </a:r>
          </a:p>
          <a:p>
            <a:r>
              <a:rPr lang="ru-RU" sz="1800" b="1" dirty="0">
                <a:solidFill>
                  <a:srgbClr val="CC6600"/>
                </a:solidFill>
              </a:rPr>
              <a:t>Было ли, не было, только жила-была когда-то молодая женщина. Занемогла она.... Позвала она дочку Василису, и девочка в красных башмачках и белом фартучке опустилась на колени у материнской постели.</a:t>
            </a:r>
          </a:p>
          <a:p>
            <a:r>
              <a:rPr lang="ru-RU" sz="1800" b="1" dirty="0">
                <a:solidFill>
                  <a:srgbClr val="CC6600"/>
                </a:solidFill>
              </a:rPr>
              <a:t>- Вот тебе куколка, моя милая,- прошептала мать и вытащила из-под шерстяного покрывала маленькую куколку, которая, как и Василиса была одета в красные башмачки, белый фартучек...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BC90529-5BA8-414F-BD9E-66062B655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3" y="1054092"/>
            <a:ext cx="5267806" cy="48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20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68</TotalTime>
  <Words>937</Words>
  <Application>Microsoft Office PowerPoint</Application>
  <PresentationFormat>Произвольный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Савон</vt:lpstr>
      <vt:lpstr>Программа  работы Клуба молодых семей «Союз сердец»  на 2020-2022 гг </vt:lpstr>
      <vt:lpstr>«Из всех существующих в мире загадок тайна куклы – самая загадочная; без понимания сущности куклы невозможно понять и человека»   М.Е. Салтыков - Щедрин</vt:lpstr>
      <vt:lpstr>Цель работы нашего семейного клуба: Познакомить дошкольников с русской народной куклой, её происхождением и способами изготовления. Повысить компетентность родителей и построить эффективное взаимодействие с семьями воспитанников в целях полноценного развития каждого ребенка </vt:lpstr>
      <vt:lpstr>Задачи. •Познакомить детей с историей возникновения народной куклы.  •Способствовать проявлению и развитию у детей творческих способностей, опираясь на богатые традиции русского народа. •Содействовать общению родителей с ребенком  •Учить проявлять фантазию и творчество. •Воспитывать у детей интерес к народной кукле.  •Научить детей совместно с родителями делать куклу своими руками. •Показать связь между всеми видами народного творчества, народными промыслами, русским фольклором. •Развивать воображение, художественный вкус, моторику рук.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работы Клуба молодых семей «Союз сердец»  на 2020-2022 гг</dc:title>
  <dc:creator>Пользователь</dc:creator>
  <cp:lastModifiedBy>Рад</cp:lastModifiedBy>
  <cp:revision>9</cp:revision>
  <dcterms:created xsi:type="dcterms:W3CDTF">2021-01-28T18:49:01Z</dcterms:created>
  <dcterms:modified xsi:type="dcterms:W3CDTF">2021-03-26T15:39:12Z</dcterms:modified>
</cp:coreProperties>
</file>